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43C"/>
    <a:srgbClr val="C49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243-E6BB-4EEA-96D1-1C97DAD2D575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B602-6F08-4E86-BD0E-894F1F4A1E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44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14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SPSU-BD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865921" cy="83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676400" y="1141828"/>
            <a:ext cx="7010400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</a:ln>
          <a:effectLst/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First PS-to-SPS </a:t>
            </a:r>
            <a:br>
              <a:rPr lang="en-GB" dirty="0" smtClean="0"/>
            </a:br>
            <a:r>
              <a:rPr lang="en-GB" dirty="0" smtClean="0"/>
              <a:t>Transfer MD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de-CH" sz="2400" dirty="0" smtClean="0"/>
              <a:t>Helga </a:t>
            </a:r>
            <a:r>
              <a:rPr lang="de-CH" sz="2400" dirty="0" err="1" smtClean="0"/>
              <a:t>Timkó</a:t>
            </a:r>
            <a:endParaRPr lang="de-CH" sz="2400" dirty="0" smtClean="0"/>
          </a:p>
          <a:p>
            <a:r>
              <a:rPr lang="de-CH" sz="2000" dirty="0" smtClean="0"/>
              <a:t>BE-RF-BR</a:t>
            </a:r>
          </a:p>
          <a:p>
            <a:r>
              <a:rPr lang="de-CH" sz="2000" i="1" dirty="0" smtClean="0"/>
              <a:t>in </a:t>
            </a:r>
            <a:r>
              <a:rPr lang="de-CH" sz="2000" i="1" dirty="0" err="1" smtClean="0"/>
              <a:t>collaboration</a:t>
            </a:r>
            <a:r>
              <a:rPr lang="de-CH" sz="2000" i="1" dirty="0" smtClean="0"/>
              <a:t> </a:t>
            </a:r>
            <a:r>
              <a:rPr lang="de-CH" sz="2000" i="1" dirty="0" err="1" smtClean="0"/>
              <a:t>with</a:t>
            </a:r>
            <a:endParaRPr lang="de-CH" sz="2000" i="1" dirty="0" smtClean="0"/>
          </a:p>
          <a:p>
            <a:r>
              <a:rPr lang="de-CH" sz="2000" dirty="0" smtClean="0"/>
              <a:t>Theodoros </a:t>
            </a:r>
            <a:r>
              <a:rPr lang="de-CH" sz="2000" dirty="0" err="1"/>
              <a:t>Argyropoulos</a:t>
            </a:r>
            <a:r>
              <a:rPr lang="de-CH" sz="2000" dirty="0"/>
              <a:t>, Thomas </a:t>
            </a:r>
            <a:r>
              <a:rPr lang="de-CH" sz="2000" dirty="0" smtClean="0"/>
              <a:t>Bohl</a:t>
            </a:r>
            <a:r>
              <a:rPr lang="de-CH" sz="2000" dirty="0"/>
              <a:t>, Heiko </a:t>
            </a:r>
            <a:r>
              <a:rPr lang="de-CH" sz="2000" dirty="0" err="1" smtClean="0"/>
              <a:t>Damerau</a:t>
            </a:r>
            <a:r>
              <a:rPr lang="de-CH" sz="2000" dirty="0" smtClean="0"/>
              <a:t>, </a:t>
            </a:r>
            <a:r>
              <a:rPr lang="de-CH" sz="2000" dirty="0"/>
              <a:t>Steven Hancock, Juan Esteban Müller, Elena </a:t>
            </a:r>
            <a:r>
              <a:rPr lang="de-CH" sz="2000" dirty="0" err="1" smtClean="0"/>
              <a:t>Shaposhnikova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1578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Systematically </a:t>
            </a:r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shorter bunches </a:t>
            </a:r>
            <a:r>
              <a:rPr lang="en-GB" sz="1600" dirty="0" smtClean="0"/>
              <a:t>in this MD than earlier</a:t>
            </a:r>
          </a:p>
          <a:p>
            <a:r>
              <a:rPr lang="en-GB" sz="1600" dirty="0" smtClean="0"/>
              <a:t>In (b), we could </a:t>
            </a:r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fit the simulated curve</a:t>
            </a:r>
            <a:r>
              <a:rPr lang="en-GB" sz="1600" dirty="0" smtClean="0"/>
              <a:t>, but also a constant</a:t>
            </a:r>
          </a:p>
          <a:p>
            <a:r>
              <a:rPr lang="en-GB" sz="1600" dirty="0" smtClean="0"/>
              <a:t>In (b), higher transmission for t</a:t>
            </a:r>
            <a:r>
              <a:rPr lang="en-GB" sz="1600" baseline="-25000" dirty="0" smtClean="0"/>
              <a:t>40 MHz</a:t>
            </a:r>
            <a:r>
              <a:rPr lang="en-GB" sz="1600" dirty="0" smtClean="0"/>
              <a:t> = 150 </a:t>
            </a:r>
            <a:r>
              <a:rPr lang="el-GR" sz="1600" dirty="0" smtClean="0">
                <a:latin typeface="Verdana"/>
                <a:ea typeface="Verdana"/>
                <a:cs typeface="Verdana"/>
              </a:rPr>
              <a:t>μ</a:t>
            </a:r>
            <a:r>
              <a:rPr lang="en-GB" sz="1600" dirty="0" smtClean="0"/>
              <a:t>s than expected</a:t>
            </a:r>
          </a:p>
          <a:p>
            <a:pPr lvl="1"/>
            <a:r>
              <a:rPr lang="en-GB" sz="1400" dirty="0" smtClean="0"/>
              <a:t>Measurement needs to be repeated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3401" y="2428049"/>
            <a:ext cx="8077199" cy="38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38800" y="2286000"/>
            <a:ext cx="2971800" cy="2514600"/>
            <a:chOff x="3429000" y="2514601"/>
            <a:chExt cx="2971800" cy="2514600"/>
          </a:xfrm>
        </p:grpSpPr>
        <p:sp>
          <p:nvSpPr>
            <p:cNvPr id="11" name="Rounded Rectangle 10"/>
            <p:cNvSpPr/>
            <p:nvPr/>
          </p:nvSpPr>
          <p:spPr>
            <a:xfrm>
              <a:off x="3801183" y="2514601"/>
              <a:ext cx="2599617" cy="880808"/>
            </a:xfrm>
            <a:prstGeom prst="roundRect">
              <a:avLst/>
            </a:prstGeom>
            <a:solidFill>
              <a:srgbClr val="EBFFF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accent3">
                      <a:lumMod val="50000"/>
                    </a:schemeClr>
                  </a:solidFill>
                </a:rPr>
                <a:t>Unexpectedly high transmission</a:t>
              </a:r>
              <a:endParaRPr lang="en-GB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11" idx="2"/>
            </p:cNvCxnSpPr>
            <p:nvPr/>
          </p:nvCxnSpPr>
          <p:spPr>
            <a:xfrm flipH="1">
              <a:off x="3429000" y="3395409"/>
              <a:ext cx="1671992" cy="1633792"/>
            </a:xfrm>
            <a:prstGeom prst="straightConnector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  <a:tailEnd type="arrow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758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simulations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Simulations predict a maximum ~ </a:t>
            </a:r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GB" sz="1600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40 </a:t>
            </a:r>
            <a:r>
              <a:rPr lang="en-GB" sz="16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MHz</a:t>
            </a:r>
            <a:r>
              <a: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</a:t>
            </a:r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170-190 </a:t>
            </a:r>
            <a:r>
              <a:rPr lang="el-G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Verdana"/>
                <a:cs typeface="Verdana"/>
              </a:rPr>
              <a:t>μ</a:t>
            </a:r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GB" sz="1600" dirty="0" smtClean="0"/>
              <a:t>, t</a:t>
            </a:r>
            <a:r>
              <a:rPr lang="en-GB" sz="1600" baseline="-25000" dirty="0" smtClean="0"/>
              <a:t>80 </a:t>
            </a:r>
            <a:r>
              <a:rPr lang="en-GB" sz="1600" baseline="-25000" dirty="0"/>
              <a:t>MHz</a:t>
            </a:r>
            <a:r>
              <a:rPr lang="en-GB" sz="1600" dirty="0"/>
              <a:t> = </a:t>
            </a:r>
            <a:r>
              <a:rPr lang="en-GB" sz="1600" dirty="0" smtClean="0"/>
              <a:t>120 </a:t>
            </a:r>
            <a:r>
              <a:rPr lang="el-GR" sz="1600" dirty="0">
                <a:ea typeface="Verdana"/>
                <a:cs typeface="Verdana"/>
              </a:rPr>
              <a:t>μ</a:t>
            </a:r>
            <a:r>
              <a:rPr lang="en-GB" sz="1600" dirty="0"/>
              <a:t>s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Note: longer bunches, since we took the distributions of a previous MD</a:t>
            </a:r>
          </a:p>
          <a:p>
            <a:r>
              <a:rPr lang="en-GB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Effect is small</a:t>
            </a:r>
            <a:r>
              <a:rPr lang="en-GB" sz="1600" dirty="0" smtClean="0"/>
              <a:t> with the current intensities (order of error bars); need very accurate measurements to verify this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3402" y="2428049"/>
            <a:ext cx="8077197" cy="38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8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The first measurements are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encouraging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At least, they don’t contradict the simulations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No conclusive results yet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However, measurements are ‘tricky’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We’re looking at </a:t>
            </a:r>
            <a:r>
              <a:rPr lang="en-GB" dirty="0" err="1" smtClean="0"/>
              <a:t>percent</a:t>
            </a:r>
            <a:r>
              <a:rPr lang="en-GB" dirty="0" smtClean="0"/>
              <a:t>-level differences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We have only </a:t>
            </a:r>
            <a:r>
              <a:rPr lang="en-GB" dirty="0" err="1" smtClean="0"/>
              <a:t>percent</a:t>
            </a:r>
            <a:r>
              <a:rPr lang="en-GB" dirty="0" smtClean="0"/>
              <a:t>-level accuracy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Need</a:t>
            </a:r>
            <a:r>
              <a:rPr lang="en-GB" dirty="0" smtClean="0"/>
              <a:t> extremely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stable beam conditions </a:t>
            </a:r>
            <a:r>
              <a:rPr lang="en-GB" dirty="0" smtClean="0"/>
              <a:t>and need to ensure that the losses in the transverse plane are constant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Further measurements are planned for the future</a:t>
            </a:r>
          </a:p>
          <a:p>
            <a:pPr lvl="1"/>
            <a:r>
              <a:rPr lang="en-GB" dirty="0" smtClean="0"/>
              <a:t>Repeat the above &amp; do the same </a:t>
            </a:r>
            <a:r>
              <a:rPr lang="en-GB" smtClean="0"/>
              <a:t>scan with </a:t>
            </a:r>
            <a:r>
              <a:rPr lang="en-GB" dirty="0" smtClean="0"/>
              <a:t>higher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Reminder of </a:t>
            </a:r>
            <a:r>
              <a:rPr lang="en-GB" dirty="0" smtClean="0"/>
              <a:t>simulation </a:t>
            </a:r>
            <a:r>
              <a:rPr lang="en-GB" dirty="0"/>
              <a:t>results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Report on the MD of 29</a:t>
            </a:r>
            <a:r>
              <a:rPr lang="en-GB" baseline="30000" dirty="0" smtClean="0"/>
              <a:t>th</a:t>
            </a:r>
            <a:r>
              <a:rPr lang="en-GB" dirty="0" smtClean="0"/>
              <a:t> March 2012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Aim: Optimise the PS bunch rotation timings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Measurement conditions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Results and preliminary conclusions</a:t>
            </a:r>
            <a:endParaRPr lang="en-GB" dirty="0"/>
          </a:p>
          <a:p>
            <a:r>
              <a:rPr lang="en-GB" dirty="0" smtClean="0"/>
              <a:t>Why further MDs are needed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WHAT SIMULATIONS PREDICT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PS-TO-SPS TRANSFER: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4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Optimising </a:t>
            </a:r>
            <a:r>
              <a:rPr lang="en-GB" dirty="0" smtClean="0"/>
              <a:t>the PS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bunch rotation timings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For 1+2 cavities,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optimal timing </a:t>
            </a:r>
            <a:r>
              <a:rPr lang="en-GB" dirty="0" smtClean="0"/>
              <a:t>reduces losses: </a:t>
            </a:r>
            <a:r>
              <a:rPr lang="en-GB" b="1" dirty="0" smtClean="0"/>
              <a:t>4.4 % </a:t>
            </a:r>
            <a:r>
              <a:rPr lang="en-GB" b="1" dirty="0">
                <a:sym typeface="Symbol"/>
              </a:rPr>
              <a:t></a:t>
            </a:r>
            <a:r>
              <a:rPr lang="en-GB" b="1" dirty="0" smtClean="0"/>
              <a:t> 3.5 % </a:t>
            </a:r>
          </a:p>
          <a:p>
            <a:r>
              <a:rPr lang="en-GB" dirty="0" smtClean="0"/>
              <a:t>Using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2+3 cavities </a:t>
            </a:r>
            <a:r>
              <a:rPr lang="en-GB" dirty="0" smtClean="0"/>
              <a:t>instead of 1+2: 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b="1" dirty="0" smtClean="0"/>
              <a:t>3.5 % </a:t>
            </a:r>
            <a:r>
              <a:rPr lang="en-GB" b="1" dirty="0" smtClean="0">
                <a:sym typeface="Symbol"/>
              </a:rPr>
              <a:t> 1.3 %</a:t>
            </a: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193286"/>
            <a:ext cx="5055114" cy="50551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81400" y="2362201"/>
            <a:ext cx="2599617" cy="2012216"/>
            <a:chOff x="1828800" y="1447801"/>
            <a:chExt cx="2599617" cy="2012216"/>
          </a:xfrm>
        </p:grpSpPr>
        <p:grpSp>
          <p:nvGrpSpPr>
            <p:cNvPr id="11" name="Group 10"/>
            <p:cNvGrpSpPr/>
            <p:nvPr/>
          </p:nvGrpSpPr>
          <p:grpSpPr>
            <a:xfrm>
              <a:off x="1828800" y="1676401"/>
              <a:ext cx="2599617" cy="1783616"/>
              <a:chOff x="5029202" y="3886675"/>
              <a:chExt cx="2599617" cy="1783616"/>
            </a:xfrm>
            <a:solidFill>
              <a:schemeClr val="accent4">
                <a:lumMod val="20000"/>
                <a:lumOff val="8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3" name="Rounded Rectangle 12"/>
              <p:cNvSpPr/>
              <p:nvPr/>
            </p:nvSpPr>
            <p:spPr>
              <a:xfrm>
                <a:off x="5029202" y="4689293"/>
                <a:ext cx="2599617" cy="980998"/>
              </a:xfrm>
              <a:prstGeom prst="roundRect">
                <a:avLst/>
              </a:prstGeom>
              <a:solidFill>
                <a:srgbClr val="EBFFF5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Transmission can be improved even w/o more voltage</a:t>
                </a:r>
                <a:endParaRPr lang="en-GB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4" name="Straight Arrow Connector 13"/>
              <p:cNvCxnSpPr>
                <a:stCxn id="13" idx="0"/>
              </p:cNvCxnSpPr>
              <p:nvPr/>
            </p:nvCxnSpPr>
            <p:spPr>
              <a:xfrm flipH="1" flipV="1">
                <a:off x="5647619" y="3886675"/>
                <a:ext cx="681392" cy="802618"/>
              </a:xfrm>
              <a:prstGeom prst="straightConnector1">
                <a:avLst/>
              </a:prstGeom>
              <a:grpFill/>
              <a:ln w="25400">
                <a:solidFill>
                  <a:schemeClr val="accent4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>
              <a:stCxn id="13" idx="0"/>
            </p:cNvCxnSpPr>
            <p:nvPr/>
          </p:nvCxnSpPr>
          <p:spPr>
            <a:xfrm flipH="1" flipV="1">
              <a:off x="2895600" y="1447801"/>
              <a:ext cx="233009" cy="1031218"/>
            </a:xfrm>
            <a:prstGeom prst="straightConnector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  <a:tailEnd type="arrow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824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Optimised bunch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00200" cy="16763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… now improved: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 smtClean="0"/>
              <a:t>tails less populated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295400"/>
            <a:ext cx="67901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8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WHAT WE MEASURE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PS-TO-SPS TRANSFER: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7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851044"/>
            <a:ext cx="2295746" cy="15017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conditions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Single batch, 25 ns spaced LHC-type beam, 72 bunches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Nominal intensity, 1.1 </a:t>
            </a:r>
            <a:r>
              <a:rPr lang="en-GB" dirty="0" smtClean="0">
                <a:sym typeface="Symbol"/>
              </a:rPr>
              <a:t> 10</a:t>
            </a:r>
            <a:r>
              <a:rPr lang="en-GB" baseline="30000" dirty="0" smtClean="0">
                <a:sym typeface="Symbol"/>
              </a:rPr>
              <a:t>11</a:t>
            </a:r>
            <a:r>
              <a:rPr lang="en-GB" dirty="0" smtClean="0">
                <a:sym typeface="Symbol"/>
              </a:rPr>
              <a:t> ppb</a:t>
            </a:r>
          </a:p>
          <a:p>
            <a:r>
              <a:rPr lang="en-GB" dirty="0" smtClean="0">
                <a:sym typeface="Symbol"/>
              </a:rPr>
              <a:t>In the PS: voltage programme as ‘usual’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Symbol"/>
              </a:rPr>
              <a:t>Varying the rotation timings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40 MHz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 and t</a:t>
            </a:r>
            <a:r>
              <a:rPr lang="en-GB" baseline="-250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80 MHz</a:t>
            </a:r>
          </a:p>
          <a:p>
            <a:r>
              <a:rPr lang="en-GB" dirty="0" smtClean="0">
                <a:sym typeface="Symbol"/>
              </a:rPr>
              <a:t>In the SPS: FB voltage was 2 MV at injection, then immediately increased to 3 MV (“usual” procedure)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Symbol"/>
              </a:rPr>
              <a:t>V</a:t>
            </a:r>
            <a:r>
              <a:rPr lang="en-GB" baseline="-25000" dirty="0" smtClean="0">
                <a:sym typeface="Symbol"/>
              </a:rPr>
              <a:t>800 MHz</a:t>
            </a:r>
            <a:r>
              <a:rPr lang="en-GB" dirty="0" smtClean="0">
                <a:sym typeface="Symbol"/>
              </a:rPr>
              <a:t> = 0.35 MV In bunch-shortening mode</a:t>
            </a:r>
          </a:p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Bunch length: </a:t>
            </a:r>
            <a:r>
              <a:rPr lang="en-GB" dirty="0" smtClean="0">
                <a:sym typeface="Symbol"/>
              </a:rPr>
              <a:t>measured at ejection from the PS with BSM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Symbol"/>
              </a:rPr>
              <a:t>Cross-checked with bunch length measured at SPS injection</a:t>
            </a:r>
          </a:p>
          <a:p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Transmission:</a:t>
            </a:r>
            <a:r>
              <a:rPr lang="en-GB" dirty="0" smtClean="0">
                <a:sym typeface="Symbol"/>
              </a:rPr>
              <a:t> logged from “LARGER” at the end of the FB (26 </a:t>
            </a:r>
            <a:r>
              <a:rPr lang="en-GB" dirty="0" err="1" smtClean="0">
                <a:sym typeface="Symbol"/>
              </a:rPr>
              <a:t>GeV</a:t>
            </a:r>
            <a:r>
              <a:rPr lang="en-GB" dirty="0" smtClean="0">
                <a:sym typeface="Symbol"/>
              </a:rPr>
              <a:t>) and at 62 </a:t>
            </a:r>
            <a:r>
              <a:rPr lang="en-GB" dirty="0" err="1" smtClean="0">
                <a:sym typeface="Symbol"/>
              </a:rPr>
              <a:t>GeV</a:t>
            </a:r>
            <a:endParaRPr lang="en-GB" dirty="0" smtClean="0">
              <a:sym typeface="Symbol"/>
            </a:endParaRPr>
          </a:p>
          <a:p>
            <a:pPr lvl="1"/>
            <a:r>
              <a:rPr lang="en-GB" dirty="0" smtClean="0">
                <a:sym typeface="Symbol"/>
              </a:rPr>
              <a:t>Cross-checked with BCT data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3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transmission at 62 </a:t>
            </a:r>
            <a:r>
              <a:rPr lang="en-GB" dirty="0" err="1" smtClean="0"/>
              <a:t>GeV</a:t>
            </a:r>
            <a:r>
              <a:rPr lang="en-GB" dirty="0" smtClean="0"/>
              <a:t> is the relevant quantity for us, since it includes losses from the acceleration ramp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286159"/>
            <a:ext cx="8215748" cy="38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9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 &amp; bunch length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Better transmission can sometimes require longer bunches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31st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1" y="2286159"/>
            <a:ext cx="8215746" cy="38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47800" y="1962229"/>
            <a:ext cx="4724400" cy="2245475"/>
            <a:chOff x="1676400" y="3105229"/>
            <a:chExt cx="4724400" cy="2245475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9" name="Oval 8"/>
            <p:cNvSpPr/>
            <p:nvPr/>
          </p:nvSpPr>
          <p:spPr>
            <a:xfrm>
              <a:off x="1676400" y="4724400"/>
              <a:ext cx="609600" cy="6096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4724399"/>
              <a:ext cx="609600" cy="62630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stCxn id="9" idx="7"/>
              <a:endCxn id="13" idx="2"/>
            </p:cNvCxnSpPr>
            <p:nvPr/>
          </p:nvCxnSpPr>
          <p:spPr>
            <a:xfrm flipV="1">
              <a:off x="2196726" y="3753088"/>
              <a:ext cx="1079874" cy="1060586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3" idx="2"/>
            </p:cNvCxnSpPr>
            <p:nvPr/>
          </p:nvCxnSpPr>
          <p:spPr>
            <a:xfrm flipH="1" flipV="1">
              <a:off x="3276600" y="3753088"/>
              <a:ext cx="2603874" cy="1063031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2041114" y="3105229"/>
              <a:ext cx="2470971" cy="647859"/>
            </a:xfrm>
            <a:prstGeom prst="roundRect">
              <a:avLst/>
            </a:prstGeom>
            <a:solidFill>
              <a:srgbClr val="EBFFF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accent3">
                      <a:lumMod val="50000"/>
                    </a:schemeClr>
                  </a:solidFill>
                </a:rPr>
                <a:t>Currently operational</a:t>
              </a:r>
              <a:endParaRPr lang="en-GB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38400" y="1962228"/>
            <a:ext cx="4983966" cy="2245476"/>
            <a:chOff x="1676400" y="3105228"/>
            <a:chExt cx="4983966" cy="2245476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5" name="Oval 24"/>
            <p:cNvSpPr/>
            <p:nvPr/>
          </p:nvSpPr>
          <p:spPr>
            <a:xfrm>
              <a:off x="1676400" y="4724400"/>
              <a:ext cx="609600" cy="6096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791200" y="4724399"/>
              <a:ext cx="609600" cy="62630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>
              <a:stCxn id="25" idx="7"/>
              <a:endCxn id="29" idx="2"/>
            </p:cNvCxnSpPr>
            <p:nvPr/>
          </p:nvCxnSpPr>
          <p:spPr>
            <a:xfrm flipV="1">
              <a:off x="2196726" y="3962717"/>
              <a:ext cx="3113854" cy="85095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1"/>
              <a:endCxn id="29" idx="2"/>
            </p:cNvCxnSpPr>
            <p:nvPr/>
          </p:nvCxnSpPr>
          <p:spPr>
            <a:xfrm flipH="1" flipV="1">
              <a:off x="5310580" y="3962717"/>
              <a:ext cx="569894" cy="853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3960794" y="3105228"/>
              <a:ext cx="2699572" cy="857489"/>
            </a:xfrm>
            <a:prstGeom prst="roundRect">
              <a:avLst/>
            </a:prstGeom>
            <a:solidFill>
              <a:srgbClr val="EBFFF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accent3">
                      <a:lumMod val="50000"/>
                    </a:schemeClr>
                  </a:solidFill>
                </a:rPr>
                <a:t>Optimum predicted by simulations</a:t>
              </a:r>
              <a:endParaRPr lang="en-GB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28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">
      <a:dk1>
        <a:sysClr val="windowText" lastClr="000000"/>
      </a:dk1>
      <a:lt1>
        <a:sysClr val="window" lastClr="FFFFFF"/>
      </a:lt1>
      <a:dk2>
        <a:srgbClr val="2963AD"/>
      </a:dk2>
      <a:lt2>
        <a:srgbClr val="EEECE1"/>
      </a:lt2>
      <a:accent1>
        <a:srgbClr val="2963AD"/>
      </a:accent1>
      <a:accent2>
        <a:srgbClr val="000099"/>
      </a:accent2>
      <a:accent3>
        <a:srgbClr val="008080"/>
      </a:accent3>
      <a:accent4>
        <a:srgbClr val="00CC66"/>
      </a:accent4>
      <a:accent5>
        <a:srgbClr val="33CCCC"/>
      </a:accent5>
      <a:accent6>
        <a:srgbClr val="FF6600"/>
      </a:accent6>
      <a:hlink>
        <a:srgbClr val="0000FF"/>
      </a:hlink>
      <a:folHlink>
        <a:srgbClr val="800080"/>
      </a:folHlink>
    </a:clrScheme>
    <a:fontScheme name="TH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499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First PS-to-SPS  Transfer MD</vt:lpstr>
      <vt:lpstr>Outline</vt:lpstr>
      <vt:lpstr>WHAT SIMULATIONS PREDICT</vt:lpstr>
      <vt:lpstr>Optimising the PS bunch rotation timings</vt:lpstr>
      <vt:lpstr>Optimised bunch shapes</vt:lpstr>
      <vt:lpstr>WHAT WE MEASURE</vt:lpstr>
      <vt:lpstr>Measurement conditions</vt:lpstr>
      <vt:lpstr>Transmission</vt:lpstr>
      <vt:lpstr>Transmission &amp; bunch length</vt:lpstr>
      <vt:lpstr>Comparison with simulations</vt:lpstr>
      <vt:lpstr>Comparison with simulations 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Helga Timko</dc:creator>
  <cp:lastModifiedBy>elenas</cp:lastModifiedBy>
  <cp:revision>465</cp:revision>
  <dcterms:created xsi:type="dcterms:W3CDTF">2006-08-16T00:00:00Z</dcterms:created>
  <dcterms:modified xsi:type="dcterms:W3CDTF">2012-06-11T09:57:29Z</dcterms:modified>
</cp:coreProperties>
</file>